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53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5EB34E-ADEA-4F4C-8E18-8FD397ECEFE4}" type="datetimeFigureOut">
              <a:rPr lang="en-US" smtClean="0"/>
              <a:t>2012-11-18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C7DB26-307C-084C-8D80-05A62FB77650}" type="slidenum">
              <a:rPr lang="en-US" smtClean="0"/>
              <a:t>‹#›</a:t>
            </a:fld>
            <a:endParaRPr lang="en-US"/>
          </a:p>
        </p:txBody>
      </p:sp>
    </p:spTree>
    <p:extLst>
      <p:ext uri="{BB962C8B-B14F-4D97-AF65-F5344CB8AC3E}">
        <p14:creationId xmlns:p14="http://schemas.microsoft.com/office/powerpoint/2010/main" val="91373811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C7DB26-307C-084C-8D80-05A62FB77650}" type="slidenum">
              <a:rPr lang="en-US" smtClean="0"/>
              <a:t>5</a:t>
            </a:fld>
            <a:endParaRPr lang="en-US"/>
          </a:p>
        </p:txBody>
      </p:sp>
    </p:spTree>
    <p:extLst>
      <p:ext uri="{BB962C8B-B14F-4D97-AF65-F5344CB8AC3E}">
        <p14:creationId xmlns:p14="http://schemas.microsoft.com/office/powerpoint/2010/main" val="3541322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CA"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2012-11-18</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2012-11-18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2012-11-18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CA"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CA"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CA"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CA"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CA"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CA"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CA"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CA"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CA"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CA"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CA"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2012-11-18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2012-11-18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CA"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2012-11-18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CA"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CA"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2012-11-18</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CA"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2012-11-18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CA"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CA"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2012-11-18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CA"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CA"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2012-11-18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2012-11-18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CA"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2012-11-18</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2wFKtLN8_o4&amp;feature=relmfu"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O85XWjLVxRA"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bbTvQOiGiWI"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www.youtube.com/watch?v=1hAxSOuhlU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Thresholds of Violence in the Great War</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0804262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88024"/>
            <a:ext cx="7313613" cy="1044608"/>
          </a:xfrm>
        </p:spPr>
        <p:txBody>
          <a:bodyPr/>
          <a:lstStyle/>
          <a:p>
            <a:r>
              <a:rPr lang="en-US" sz="4000" i="1" dirty="0" err="1" smtClean="0"/>
              <a:t>Dulce</a:t>
            </a:r>
            <a:r>
              <a:rPr lang="en-US" sz="4000" i="1" dirty="0" smtClean="0"/>
              <a:t> et Decorum </a:t>
            </a:r>
            <a:r>
              <a:rPr lang="en-US" sz="4000" i="1" dirty="0" err="1" smtClean="0"/>
              <a:t>Est</a:t>
            </a:r>
            <a:r>
              <a:rPr lang="en-US" sz="4000" dirty="0" smtClean="0"/>
              <a:t/>
            </a:r>
            <a:br>
              <a:rPr lang="en-US" sz="4000" dirty="0" smtClean="0"/>
            </a:br>
            <a:r>
              <a:rPr lang="en-US" sz="2400" dirty="0" smtClean="0"/>
              <a:t>Wilfred Owen</a:t>
            </a:r>
            <a:endParaRPr lang="en-US" sz="2400" dirty="0"/>
          </a:p>
        </p:txBody>
      </p:sp>
      <p:sp>
        <p:nvSpPr>
          <p:cNvPr id="5" name="Content Placeholder 4"/>
          <p:cNvSpPr>
            <a:spLocks noGrp="1"/>
          </p:cNvSpPr>
          <p:nvPr>
            <p:ph sz="half" idx="1"/>
          </p:nvPr>
        </p:nvSpPr>
        <p:spPr>
          <a:xfrm>
            <a:off x="-276615" y="1735138"/>
            <a:ext cx="4757175" cy="5122861"/>
          </a:xfrm>
        </p:spPr>
        <p:txBody>
          <a:bodyPr>
            <a:normAutofit fontScale="47500" lnSpcReduction="20000"/>
          </a:bodyPr>
          <a:lstStyle/>
          <a:p>
            <a:r>
              <a:rPr lang="en-US" sz="3200" dirty="0"/>
              <a:t>Bent double, like old beggars under sacks,  Knock-kneed, coughing like hags, we cursed through sludge,  Till on the haunting </a:t>
            </a:r>
            <a:r>
              <a:rPr lang="en-US" sz="3200" dirty="0" smtClean="0"/>
              <a:t>flares </a:t>
            </a:r>
            <a:r>
              <a:rPr lang="en-US" sz="3200" dirty="0"/>
              <a:t>we turned our backs  And towards our distant </a:t>
            </a:r>
            <a:r>
              <a:rPr lang="en-US" sz="3200" dirty="0" smtClean="0"/>
              <a:t>rest </a:t>
            </a:r>
            <a:r>
              <a:rPr lang="en-US" sz="3200" dirty="0"/>
              <a:t>began to trudge.  Men marched asleep. Many had lost their boots  But limped on, blood-shod. All went lame; all blind;  Drunk with fatigue; deaf even to the </a:t>
            </a:r>
            <a:r>
              <a:rPr lang="en-US" sz="3200" dirty="0" smtClean="0"/>
              <a:t>hoots</a:t>
            </a:r>
            <a:r>
              <a:rPr lang="en-US" sz="3200" dirty="0"/>
              <a:t>   Of tired, </a:t>
            </a:r>
            <a:r>
              <a:rPr lang="en-US" sz="3200" dirty="0" smtClean="0"/>
              <a:t>outstripped </a:t>
            </a:r>
            <a:r>
              <a:rPr lang="en-US" sz="3200" dirty="0"/>
              <a:t>Five-</a:t>
            </a:r>
            <a:r>
              <a:rPr lang="en-US" sz="3200" dirty="0" smtClean="0"/>
              <a:t>Nines </a:t>
            </a:r>
            <a:r>
              <a:rPr lang="en-US" sz="3200" dirty="0"/>
              <a:t>that dropped behind.</a:t>
            </a:r>
            <a:r>
              <a:rPr lang="en-US" sz="3200" dirty="0" smtClean="0"/>
              <a:t> </a:t>
            </a:r>
          </a:p>
          <a:p>
            <a:r>
              <a:rPr lang="en-US" sz="3200" b="1" dirty="0" smtClean="0"/>
              <a:t>Gas! </a:t>
            </a:r>
            <a:r>
              <a:rPr lang="en-US" sz="3200" b="1" dirty="0"/>
              <a:t>Gas! Quick, boys! – An ecstasy of fumbling,  Fitting the clumsy </a:t>
            </a:r>
            <a:r>
              <a:rPr lang="en-US" sz="3200" b="1" dirty="0" smtClean="0"/>
              <a:t>helmets </a:t>
            </a:r>
            <a:r>
              <a:rPr lang="en-US" sz="3200" b="1" dirty="0"/>
              <a:t>just in time;  But someone still was yelling out and stumbling,  And </a:t>
            </a:r>
            <a:r>
              <a:rPr lang="en-US" sz="3200" b="1" dirty="0" err="1"/>
              <a:t>flound'ring</a:t>
            </a:r>
            <a:r>
              <a:rPr lang="en-US" sz="3200" b="1" dirty="0"/>
              <a:t> like a man in fire or </a:t>
            </a:r>
            <a:r>
              <a:rPr lang="en-US" sz="3200" b="1" dirty="0" smtClean="0"/>
              <a:t>lime</a:t>
            </a:r>
            <a:r>
              <a:rPr lang="en-US" sz="3200" b="1" dirty="0"/>
              <a:t> </a:t>
            </a:r>
            <a:r>
              <a:rPr lang="en-US" sz="3200" b="1" dirty="0" smtClean="0"/>
              <a:t>. </a:t>
            </a:r>
            <a:r>
              <a:rPr lang="en-US" sz="3200" b="1" dirty="0"/>
              <a:t>. .  Dim, through the misty </a:t>
            </a:r>
            <a:r>
              <a:rPr lang="en-US" sz="3200" b="1" dirty="0" smtClean="0"/>
              <a:t>panes </a:t>
            </a:r>
            <a:r>
              <a:rPr lang="en-US" sz="3200" b="1" dirty="0"/>
              <a:t>and thick green light,  As under a green sea, I saw him drowning. </a:t>
            </a:r>
            <a:r>
              <a:rPr lang="en-US" b="1" dirty="0" smtClean="0"/>
              <a:t> </a:t>
            </a:r>
            <a:endParaRPr lang="en-US" b="1" dirty="0"/>
          </a:p>
        </p:txBody>
      </p:sp>
      <p:sp>
        <p:nvSpPr>
          <p:cNvPr id="6" name="Content Placeholder 5"/>
          <p:cNvSpPr>
            <a:spLocks noGrp="1"/>
          </p:cNvSpPr>
          <p:nvPr>
            <p:ph sz="half" idx="2"/>
          </p:nvPr>
        </p:nvSpPr>
        <p:spPr>
          <a:xfrm>
            <a:off x="4359598" y="1735138"/>
            <a:ext cx="4668098" cy="5017547"/>
          </a:xfrm>
        </p:spPr>
        <p:txBody>
          <a:bodyPr>
            <a:normAutofit fontScale="47500" lnSpcReduction="20000"/>
          </a:bodyPr>
          <a:lstStyle/>
          <a:p>
            <a:r>
              <a:rPr lang="en-US" sz="3400" dirty="0"/>
              <a:t>In all my dreams, before my helpless sight,  He plunges at me, guttering</a:t>
            </a:r>
            <a:r>
              <a:rPr lang="en-US" sz="3400" dirty="0" smtClean="0"/>
              <a:t>, </a:t>
            </a:r>
            <a:r>
              <a:rPr lang="en-US" sz="3400" dirty="0"/>
              <a:t>choking, drowning.  If in some smothering dreams you too could pace  Behind the wagon that we flung him in,  And watch the white eyes writhing in his face,  His hanging face, like a devil's sick of sin;  If you could hear, at every jolt, the blood  Come gargling from the froth-corrupted lungs,  Obscene as cancer, bitter as the </a:t>
            </a:r>
            <a:r>
              <a:rPr lang="en-US" sz="3400" dirty="0" smtClean="0"/>
              <a:t>cud</a:t>
            </a:r>
            <a:r>
              <a:rPr lang="en-US" sz="3400" dirty="0"/>
              <a:t>   Of vile, incurable sores on innocent tongues,  My friend, you would not tell with such high </a:t>
            </a:r>
            <a:r>
              <a:rPr lang="en-US" sz="3400" dirty="0" smtClean="0"/>
              <a:t>zest</a:t>
            </a:r>
            <a:r>
              <a:rPr lang="en-US" sz="3400" dirty="0"/>
              <a:t>   To children </a:t>
            </a:r>
            <a:r>
              <a:rPr lang="en-US" sz="3400" dirty="0" smtClean="0"/>
              <a:t>ardent </a:t>
            </a:r>
            <a:r>
              <a:rPr lang="en-US" sz="3400" dirty="0"/>
              <a:t>for some desperate glory,  The old Lie; </a:t>
            </a:r>
            <a:r>
              <a:rPr lang="en-US" sz="3400" dirty="0" err="1"/>
              <a:t>Dulce</a:t>
            </a:r>
            <a:r>
              <a:rPr lang="en-US" sz="3400" dirty="0"/>
              <a:t> et Decorum </a:t>
            </a:r>
            <a:r>
              <a:rPr lang="en-US" sz="3400" dirty="0" err="1"/>
              <a:t>est</a:t>
            </a:r>
            <a:r>
              <a:rPr lang="en-US" sz="3400" dirty="0"/>
              <a:t>  Pro patria </a:t>
            </a:r>
            <a:r>
              <a:rPr lang="en-US" sz="3400" dirty="0" err="1" smtClean="0"/>
              <a:t>mori</a:t>
            </a:r>
            <a:r>
              <a:rPr lang="en-US" sz="3400" dirty="0"/>
              <a:t>.</a:t>
            </a:r>
          </a:p>
          <a:p>
            <a:endParaRPr lang="en-US" dirty="0"/>
          </a:p>
        </p:txBody>
      </p:sp>
    </p:spTree>
    <p:extLst>
      <p:ext uri="{BB962C8B-B14F-4D97-AF65-F5344CB8AC3E}">
        <p14:creationId xmlns:p14="http://schemas.microsoft.com/office/powerpoint/2010/main" val="39743763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Airplanes – </a:t>
            </a:r>
            <a:r>
              <a:rPr lang="en-US" dirty="0"/>
              <a:t>N</a:t>
            </a:r>
            <a:r>
              <a:rPr lang="en-US" dirty="0" smtClean="0"/>
              <a:t>ew Technology That Did Not Always Work</a:t>
            </a:r>
            <a:endParaRPr lang="en-US" dirty="0"/>
          </a:p>
        </p:txBody>
      </p:sp>
      <p:pic>
        <p:nvPicPr>
          <p:cNvPr id="7" name="Content Placeholder 6"/>
          <p:cNvPicPr>
            <a:picLocks noGrp="1" noChangeAspect="1"/>
          </p:cNvPicPr>
          <p:nvPr>
            <p:ph idx="1"/>
          </p:nvPr>
        </p:nvPicPr>
        <p:blipFill>
          <a:blip r:embed="rId2"/>
          <a:srcRect t="11423" b="11423"/>
          <a:stretch>
            <a:fillRect/>
          </a:stretch>
        </p:blipFill>
        <p:spPr/>
      </p:pic>
    </p:spTree>
    <p:extLst>
      <p:ext uri="{BB962C8B-B14F-4D97-AF65-F5344CB8AC3E}">
        <p14:creationId xmlns:p14="http://schemas.microsoft.com/office/powerpoint/2010/main" val="288838223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First:  Spies in the Air</a:t>
            </a:r>
            <a:endParaRPr lang="en-US" dirty="0"/>
          </a:p>
        </p:txBody>
      </p:sp>
      <p:pic>
        <p:nvPicPr>
          <p:cNvPr id="4" name="Content Placeholder 3"/>
          <p:cNvPicPr>
            <a:picLocks noGrp="1" noChangeAspect="1"/>
          </p:cNvPicPr>
          <p:nvPr>
            <p:ph idx="1"/>
          </p:nvPr>
        </p:nvPicPr>
        <p:blipFill>
          <a:blip r:embed="rId2"/>
          <a:srcRect t="6673" b="6673"/>
          <a:stretch>
            <a:fillRect/>
          </a:stretch>
        </p:blipFill>
        <p:spPr/>
      </p:pic>
    </p:spTree>
    <p:extLst>
      <p:ext uri="{BB962C8B-B14F-4D97-AF65-F5344CB8AC3E}">
        <p14:creationId xmlns:p14="http://schemas.microsoft.com/office/powerpoint/2010/main" val="294328412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Dogfight Reenactment</a:t>
            </a:r>
            <a:endParaRPr lang="en-US" dirty="0"/>
          </a:p>
        </p:txBody>
      </p:sp>
      <p:sp>
        <p:nvSpPr>
          <p:cNvPr id="3" name="Content Placeholder 2"/>
          <p:cNvSpPr>
            <a:spLocks noGrp="1"/>
          </p:cNvSpPr>
          <p:nvPr>
            <p:ph idx="1"/>
          </p:nvPr>
        </p:nvSpPr>
        <p:spPr/>
        <p:txBody>
          <a:bodyPr/>
          <a:lstStyle/>
          <a:p>
            <a:r>
              <a:rPr lang="en-US" dirty="0" smtClean="0">
                <a:hlinkClick r:id="rId2"/>
              </a:rPr>
              <a:t>Dogfight Reenactment</a:t>
            </a:r>
            <a:endParaRPr lang="en-US" dirty="0" smtClean="0"/>
          </a:p>
          <a:p>
            <a:r>
              <a:rPr lang="en-US" dirty="0" smtClean="0"/>
              <a:t>Could drop small hand-held bombs or weighted spikes</a:t>
            </a:r>
          </a:p>
          <a:p>
            <a:r>
              <a:rPr lang="en-US" dirty="0" smtClean="0"/>
              <a:t>Pistols eventually replaced with machine guns</a:t>
            </a:r>
            <a:endParaRPr lang="en-US" dirty="0"/>
          </a:p>
        </p:txBody>
      </p:sp>
    </p:spTree>
    <p:extLst>
      <p:ext uri="{BB962C8B-B14F-4D97-AF65-F5344CB8AC3E}">
        <p14:creationId xmlns:p14="http://schemas.microsoft.com/office/powerpoint/2010/main" val="7904888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Artillery</a:t>
            </a:r>
            <a:endParaRPr lang="en-US" dirty="0"/>
          </a:p>
        </p:txBody>
      </p:sp>
      <p:sp>
        <p:nvSpPr>
          <p:cNvPr id="3" name="Content Placeholder 2"/>
          <p:cNvSpPr>
            <a:spLocks noGrp="1"/>
          </p:cNvSpPr>
          <p:nvPr>
            <p:ph idx="1"/>
          </p:nvPr>
        </p:nvSpPr>
        <p:spPr/>
        <p:txBody>
          <a:bodyPr/>
          <a:lstStyle/>
          <a:p>
            <a:r>
              <a:rPr lang="en-US" dirty="0" smtClean="0"/>
              <a:t>Heavy Artillery was destructive and could fire long range</a:t>
            </a:r>
          </a:p>
          <a:p>
            <a:r>
              <a:rPr lang="en-US" dirty="0" smtClean="0">
                <a:hlinkClick r:id="rId2"/>
              </a:rPr>
              <a:t>Artillery</a:t>
            </a:r>
            <a:endParaRPr lang="en-US" dirty="0" smtClean="0"/>
          </a:p>
          <a:p>
            <a:r>
              <a:rPr lang="en-US" dirty="0" smtClean="0"/>
              <a:t>Some shells could weigh more than 2000 pounds, although most were smaller.  </a:t>
            </a:r>
          </a:p>
          <a:p>
            <a:r>
              <a:rPr lang="en-US" dirty="0" smtClean="0"/>
              <a:t>Smaller guns were more accurate.</a:t>
            </a:r>
            <a:endParaRPr lang="en-US" dirty="0"/>
          </a:p>
        </p:txBody>
      </p:sp>
    </p:spTree>
    <p:extLst>
      <p:ext uri="{BB962C8B-B14F-4D97-AF65-F5344CB8AC3E}">
        <p14:creationId xmlns:p14="http://schemas.microsoft.com/office/powerpoint/2010/main" val="73535791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Armoured</a:t>
            </a:r>
            <a:r>
              <a:rPr lang="en-US" dirty="0" smtClean="0"/>
              <a:t> Tanks</a:t>
            </a:r>
            <a:endParaRPr lang="en-US" dirty="0"/>
          </a:p>
        </p:txBody>
      </p:sp>
      <p:sp>
        <p:nvSpPr>
          <p:cNvPr id="3" name="Content Placeholder 2"/>
          <p:cNvSpPr>
            <a:spLocks noGrp="1"/>
          </p:cNvSpPr>
          <p:nvPr>
            <p:ph idx="1"/>
          </p:nvPr>
        </p:nvSpPr>
        <p:spPr/>
        <p:txBody>
          <a:bodyPr/>
          <a:lstStyle/>
          <a:p>
            <a:r>
              <a:rPr lang="en-US" dirty="0" smtClean="0"/>
              <a:t>Several prototypes before “Big Willie” – first British Tank introduced during the First World War in 1916.</a:t>
            </a:r>
          </a:p>
          <a:p>
            <a:r>
              <a:rPr lang="en-US" dirty="0" smtClean="0"/>
              <a:t>Slow and awkward</a:t>
            </a:r>
          </a:p>
          <a:p>
            <a:r>
              <a:rPr lang="en-US" dirty="0" smtClean="0"/>
              <a:t>Could move across No-Mans Land in relative safety – over barbed wire and across trenches</a:t>
            </a:r>
          </a:p>
          <a:p>
            <a:r>
              <a:rPr lang="en-US" dirty="0" smtClean="0">
                <a:hlinkClick r:id="rId2"/>
              </a:rPr>
              <a:t>Tanks of the Great War</a:t>
            </a:r>
            <a:endParaRPr lang="en-US" dirty="0"/>
          </a:p>
        </p:txBody>
      </p:sp>
    </p:spTree>
    <p:extLst>
      <p:ext uri="{BB962C8B-B14F-4D97-AF65-F5344CB8AC3E}">
        <p14:creationId xmlns:p14="http://schemas.microsoft.com/office/powerpoint/2010/main" val="74783441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949" y="4856589"/>
            <a:ext cx="8564722" cy="1372886"/>
          </a:xfrm>
        </p:spPr>
        <p:txBody>
          <a:bodyPr/>
          <a:lstStyle/>
          <a:p>
            <a:r>
              <a:rPr lang="en-US" i="1" dirty="0" smtClean="0"/>
              <a:t>The Wars  </a:t>
            </a:r>
            <a:r>
              <a:rPr lang="en-US" dirty="0" smtClean="0"/>
              <a:t>Timothy Findley (1977)</a:t>
            </a:r>
            <a:endParaRPr lang="en-US" dirty="0"/>
          </a:p>
        </p:txBody>
      </p:sp>
      <p:sp>
        <p:nvSpPr>
          <p:cNvPr id="3" name="Content Placeholder 2"/>
          <p:cNvSpPr>
            <a:spLocks noGrp="1"/>
          </p:cNvSpPr>
          <p:nvPr>
            <p:ph idx="1"/>
          </p:nvPr>
        </p:nvSpPr>
        <p:spPr>
          <a:xfrm>
            <a:off x="308948" y="360383"/>
            <a:ext cx="8564723" cy="6160831"/>
          </a:xfrm>
        </p:spPr>
        <p:txBody>
          <a:bodyPr>
            <a:noAutofit/>
          </a:bodyPr>
          <a:lstStyle/>
          <a:p>
            <a:pPr marL="0" indent="0">
              <a:buNone/>
            </a:pPr>
            <a:r>
              <a:rPr lang="en-US" sz="3600" dirty="0" smtClean="0"/>
              <a:t>“Someone </a:t>
            </a:r>
            <a:r>
              <a:rPr lang="en-US" sz="3600" dirty="0"/>
              <a:t>once said to Clive: </a:t>
            </a:r>
            <a:r>
              <a:rPr lang="en-US" sz="3600" i="1" dirty="0"/>
              <a:t>do you think we will ever be forgiven for what we’ve done? </a:t>
            </a:r>
            <a:r>
              <a:rPr lang="en-US" sz="3600" dirty="0"/>
              <a:t>They meant their generation and the war an what the war had done to civilization. Clive said something I’ve never forgotten. He said: </a:t>
            </a:r>
            <a:r>
              <a:rPr lang="en-US" sz="3600" i="1" dirty="0"/>
              <a:t>I doubt we’ll ever be forgiven. All I hope </a:t>
            </a:r>
            <a:r>
              <a:rPr lang="en-US" sz="3600" i="1" dirty="0" smtClean="0"/>
              <a:t>is --they’ll </a:t>
            </a:r>
            <a:r>
              <a:rPr lang="en-US" sz="3600" i="1" dirty="0"/>
              <a:t>remember we were human beings</a:t>
            </a:r>
            <a:r>
              <a:rPr lang="en-US" sz="3600" dirty="0" smtClean="0"/>
              <a:t>.”</a:t>
            </a:r>
            <a:endParaRPr lang="en-US" sz="3600" dirty="0"/>
          </a:p>
        </p:txBody>
      </p:sp>
    </p:spTree>
    <p:extLst>
      <p:ext uri="{BB962C8B-B14F-4D97-AF65-F5344CB8AC3E}">
        <p14:creationId xmlns:p14="http://schemas.microsoft.com/office/powerpoint/2010/main" val="152303770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37290"/>
            <a:ext cx="7313613" cy="1090730"/>
          </a:xfrm>
        </p:spPr>
        <p:txBody>
          <a:bodyPr/>
          <a:lstStyle/>
          <a:p>
            <a:r>
              <a:rPr lang="en-US" i="1" dirty="0" smtClean="0"/>
              <a:t>For What? </a:t>
            </a:r>
            <a:r>
              <a:rPr lang="en-US" dirty="0" smtClean="0"/>
              <a:t> Fred </a:t>
            </a:r>
            <a:r>
              <a:rPr lang="en-US" dirty="0" err="1" smtClean="0"/>
              <a:t>Varley</a:t>
            </a:r>
            <a:r>
              <a:rPr lang="en-US" dirty="0"/>
              <a:t> </a:t>
            </a:r>
            <a:r>
              <a:rPr lang="en-US" dirty="0" smtClean="0"/>
              <a:t>(1918)</a:t>
            </a:r>
            <a:endParaRPr lang="en-US" dirty="0"/>
          </a:p>
        </p:txBody>
      </p:sp>
      <p:pic>
        <p:nvPicPr>
          <p:cNvPr id="4" name="Content Placeholder 3"/>
          <p:cNvPicPr>
            <a:picLocks noGrp="1" noChangeAspect="1"/>
          </p:cNvPicPr>
          <p:nvPr>
            <p:ph idx="1"/>
          </p:nvPr>
        </p:nvPicPr>
        <p:blipFill>
          <a:blip r:embed="rId2"/>
          <a:srcRect l="-23027" r="-23027"/>
          <a:stretch>
            <a:fillRect/>
          </a:stretch>
        </p:blipFill>
        <p:spPr>
          <a:xfrm>
            <a:off x="-343276" y="1228019"/>
            <a:ext cx="9915648" cy="5499127"/>
          </a:xfrm>
        </p:spPr>
      </p:pic>
    </p:spTree>
    <p:extLst>
      <p:ext uri="{BB962C8B-B14F-4D97-AF65-F5344CB8AC3E}">
        <p14:creationId xmlns:p14="http://schemas.microsoft.com/office/powerpoint/2010/main" val="37603038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362" y="792215"/>
            <a:ext cx="8084692" cy="5268855"/>
          </a:xfrm>
        </p:spPr>
        <p:txBody>
          <a:bodyPr>
            <a:normAutofit fontScale="92500"/>
          </a:bodyPr>
          <a:lstStyle/>
          <a:p>
            <a:r>
              <a:rPr lang="en-US" sz="3200" dirty="0" smtClean="0"/>
              <a:t>“Now, there does not appear the slightest hope of any invention that will make war more conclusive or less destructive; there is, however, the clearest prospect in many directions that it will be more destructive and less conclusive.  It will become </a:t>
            </a:r>
            <a:r>
              <a:rPr lang="en-US" sz="3200" dirty="0" err="1" smtClean="0"/>
              <a:t>dreadfuller</a:t>
            </a:r>
            <a:r>
              <a:rPr lang="en-US" sz="3200" dirty="0" smtClean="0"/>
              <a:t> and bitterer:  its horrors will be less and less forgivable.”</a:t>
            </a:r>
          </a:p>
          <a:p>
            <a:pPr marL="0" indent="0" algn="r">
              <a:buNone/>
            </a:pPr>
            <a:r>
              <a:rPr lang="en-US" dirty="0" smtClean="0"/>
              <a:t>H.G. Wells</a:t>
            </a:r>
          </a:p>
          <a:p>
            <a:pPr marL="0" indent="0" algn="r">
              <a:buNone/>
            </a:pPr>
            <a:r>
              <a:rPr lang="en-US" dirty="0" smtClean="0"/>
              <a:t>“Civilization at the Breaking Point”</a:t>
            </a:r>
          </a:p>
          <a:p>
            <a:pPr marL="0" indent="0" algn="r">
              <a:buNone/>
            </a:pPr>
            <a:r>
              <a:rPr lang="en-US" i="1" dirty="0" smtClean="0"/>
              <a:t>New York Times</a:t>
            </a:r>
            <a:r>
              <a:rPr lang="en-US" dirty="0" smtClean="0"/>
              <a:t>, 27 May 1915</a:t>
            </a:r>
          </a:p>
        </p:txBody>
      </p:sp>
    </p:spTree>
    <p:extLst>
      <p:ext uri="{BB962C8B-B14F-4D97-AF65-F5344CB8AC3E}">
        <p14:creationId xmlns:p14="http://schemas.microsoft.com/office/powerpoint/2010/main" val="71062715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Destructive Technology</a:t>
            </a:r>
            <a:endParaRPr lang="en-US" dirty="0"/>
          </a:p>
        </p:txBody>
      </p:sp>
      <p:sp>
        <p:nvSpPr>
          <p:cNvPr id="3" name="Content Placeholder 2"/>
          <p:cNvSpPr>
            <a:spLocks noGrp="1"/>
          </p:cNvSpPr>
          <p:nvPr>
            <p:ph idx="1"/>
          </p:nvPr>
        </p:nvSpPr>
        <p:spPr/>
        <p:txBody>
          <a:bodyPr/>
          <a:lstStyle/>
          <a:p>
            <a:r>
              <a:rPr lang="en-US" dirty="0" smtClean="0"/>
              <a:t>Machine Guns</a:t>
            </a:r>
          </a:p>
          <a:p>
            <a:r>
              <a:rPr lang="en-US" dirty="0" smtClean="0"/>
              <a:t>Poison Gas</a:t>
            </a:r>
          </a:p>
          <a:p>
            <a:r>
              <a:rPr lang="en-US" dirty="0" smtClean="0"/>
              <a:t>Airplanes</a:t>
            </a:r>
          </a:p>
          <a:p>
            <a:r>
              <a:rPr lang="en-US" dirty="0" smtClean="0"/>
              <a:t>Heavy Artillery</a:t>
            </a:r>
          </a:p>
          <a:p>
            <a:r>
              <a:rPr lang="en-US" dirty="0" err="1" smtClean="0"/>
              <a:t>Armoured</a:t>
            </a:r>
            <a:r>
              <a:rPr lang="en-US" dirty="0" smtClean="0"/>
              <a:t> Tanks</a:t>
            </a:r>
            <a:endParaRPr lang="en-US" dirty="0"/>
          </a:p>
        </p:txBody>
      </p:sp>
    </p:spTree>
    <p:extLst>
      <p:ext uri="{BB962C8B-B14F-4D97-AF65-F5344CB8AC3E}">
        <p14:creationId xmlns:p14="http://schemas.microsoft.com/office/powerpoint/2010/main" val="14224479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 Guns</a:t>
            </a:r>
            <a:endParaRPr lang="en-US" dirty="0"/>
          </a:p>
        </p:txBody>
      </p:sp>
      <p:pic>
        <p:nvPicPr>
          <p:cNvPr id="4" name="Content Placeholder 3"/>
          <p:cNvPicPr>
            <a:picLocks noGrp="1" noChangeAspect="1"/>
          </p:cNvPicPr>
          <p:nvPr>
            <p:ph idx="1"/>
          </p:nvPr>
        </p:nvPicPr>
        <p:blipFill>
          <a:blip r:embed="rId2"/>
          <a:srcRect t="13417" b="13417"/>
          <a:stretch>
            <a:fillRect/>
          </a:stretch>
        </p:blipFill>
        <p:spPr/>
      </p:pic>
    </p:spTree>
    <p:extLst>
      <p:ext uri="{BB962C8B-B14F-4D97-AF65-F5344CB8AC3E}">
        <p14:creationId xmlns:p14="http://schemas.microsoft.com/office/powerpoint/2010/main" val="40554474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 Guns</a:t>
            </a:r>
            <a:endParaRPr lang="en-US" dirty="0"/>
          </a:p>
        </p:txBody>
      </p:sp>
      <p:sp>
        <p:nvSpPr>
          <p:cNvPr id="3" name="Content Placeholder 2"/>
          <p:cNvSpPr>
            <a:spLocks noGrp="1"/>
          </p:cNvSpPr>
          <p:nvPr>
            <p:ph idx="1"/>
          </p:nvPr>
        </p:nvSpPr>
        <p:spPr/>
        <p:txBody>
          <a:bodyPr/>
          <a:lstStyle/>
          <a:p>
            <a:r>
              <a:rPr lang="en-US" dirty="0" smtClean="0"/>
              <a:t>Vickers Machine Gun (British model) could be water-cooled.</a:t>
            </a:r>
          </a:p>
          <a:p>
            <a:r>
              <a:rPr lang="en-US" dirty="0" smtClean="0"/>
              <a:t>Could fire 450 rounds per minute</a:t>
            </a:r>
          </a:p>
          <a:p>
            <a:r>
              <a:rPr lang="en-US" dirty="0">
                <a:hlinkClick r:id="rId3"/>
              </a:rPr>
              <a:t>http://</a:t>
            </a:r>
            <a:r>
              <a:rPr lang="en-US" dirty="0" err="1">
                <a:hlinkClick r:id="rId3"/>
              </a:rPr>
              <a:t>www.youtube.com</a:t>
            </a:r>
            <a:r>
              <a:rPr lang="en-US" dirty="0">
                <a:hlinkClick r:id="rId3"/>
              </a:rPr>
              <a:t>/</a:t>
            </a:r>
            <a:r>
              <a:rPr lang="en-US" dirty="0" err="1">
                <a:hlinkClick r:id="rId3"/>
              </a:rPr>
              <a:t>watch?v</a:t>
            </a:r>
            <a:r>
              <a:rPr lang="en-US" dirty="0">
                <a:hlinkClick r:id="rId3"/>
              </a:rPr>
              <a:t>=1hAxSOuhIUA</a:t>
            </a:r>
            <a:endParaRPr lang="en-US" dirty="0"/>
          </a:p>
        </p:txBody>
      </p:sp>
    </p:spTree>
    <p:extLst>
      <p:ext uri="{BB962C8B-B14F-4D97-AF65-F5344CB8AC3E}">
        <p14:creationId xmlns:p14="http://schemas.microsoft.com/office/powerpoint/2010/main" val="40112757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05934"/>
            <a:ext cx="7313613" cy="875216"/>
          </a:xfrm>
        </p:spPr>
        <p:txBody>
          <a:bodyPr/>
          <a:lstStyle/>
          <a:p>
            <a:r>
              <a:rPr lang="en-US" dirty="0" smtClean="0"/>
              <a:t>Poison Gas</a:t>
            </a:r>
            <a:endParaRPr lang="en-US" dirty="0"/>
          </a:p>
        </p:txBody>
      </p:sp>
      <p:sp>
        <p:nvSpPr>
          <p:cNvPr id="3" name="Content Placeholder 2"/>
          <p:cNvSpPr>
            <a:spLocks noGrp="1"/>
          </p:cNvSpPr>
          <p:nvPr>
            <p:ph idx="1"/>
          </p:nvPr>
        </p:nvSpPr>
        <p:spPr>
          <a:xfrm>
            <a:off x="188802" y="1235597"/>
            <a:ext cx="8616213" cy="5114005"/>
          </a:xfrm>
        </p:spPr>
        <p:txBody>
          <a:bodyPr>
            <a:normAutofit lnSpcReduction="10000"/>
          </a:bodyPr>
          <a:lstStyle/>
          <a:p>
            <a:r>
              <a:rPr lang="en-US" dirty="0" smtClean="0"/>
              <a:t>Purpose:  to get soldiers out of the trenches (gas is heavier than air and will settle in trenches)</a:t>
            </a:r>
          </a:p>
          <a:p>
            <a:r>
              <a:rPr lang="en-US" dirty="0" smtClean="0"/>
              <a:t>Two types:  Chlorine and Mustard</a:t>
            </a:r>
          </a:p>
          <a:p>
            <a:r>
              <a:rPr lang="en-US" u="sng" dirty="0" smtClean="0"/>
              <a:t>Chlorine Gas:  </a:t>
            </a:r>
            <a:r>
              <a:rPr lang="en-US" dirty="0" smtClean="0"/>
              <a:t>greenish cloud and strong </a:t>
            </a:r>
            <a:r>
              <a:rPr lang="en-US" dirty="0" err="1" smtClean="0"/>
              <a:t>odour</a:t>
            </a:r>
            <a:r>
              <a:rPr lang="en-US" dirty="0" smtClean="0"/>
              <a:t>.  Formed hydrochloric acid in the lungs and killed by burning and destroying lung tissue.  </a:t>
            </a:r>
          </a:p>
          <a:p>
            <a:r>
              <a:rPr lang="en-US" u="sng" dirty="0" smtClean="0"/>
              <a:t>Mustard Gas:  </a:t>
            </a:r>
            <a:r>
              <a:rPr lang="en-US" dirty="0" smtClean="0"/>
              <a:t>Introduced in 1917.  The </a:t>
            </a:r>
            <a:r>
              <a:rPr lang="en-US" dirty="0"/>
              <a:t>skin of victims of mustard gas blistered, their eyes became very </a:t>
            </a:r>
            <a:r>
              <a:rPr lang="en-US" dirty="0" smtClean="0"/>
              <a:t>sore and burned </a:t>
            </a:r>
            <a:r>
              <a:rPr lang="en-US" dirty="0"/>
              <a:t>and they began to vomit. </a:t>
            </a:r>
            <a:r>
              <a:rPr lang="en-US" dirty="0" smtClean="0"/>
              <a:t>It </a:t>
            </a:r>
            <a:r>
              <a:rPr lang="en-US" dirty="0"/>
              <a:t>caused internal and external bleeding and attacked the bronchial tubes, stripping off the mucous membrane. This was extremely painful. Fatally injured victims sometimes took four or five weeks to die of mustard gas exposure</a:t>
            </a:r>
            <a:endParaRPr lang="en-US" dirty="0"/>
          </a:p>
        </p:txBody>
      </p:sp>
    </p:spTree>
    <p:extLst>
      <p:ext uri="{BB962C8B-B14F-4D97-AF65-F5344CB8AC3E}">
        <p14:creationId xmlns:p14="http://schemas.microsoft.com/office/powerpoint/2010/main" val="8820028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Mustard Gas Burns</a:t>
            </a:r>
            <a:endParaRPr lang="en-US" dirty="0"/>
          </a:p>
        </p:txBody>
      </p:sp>
      <p:pic>
        <p:nvPicPr>
          <p:cNvPr id="4" name="Content Placeholder 3"/>
          <p:cNvPicPr>
            <a:picLocks noGrp="1" noChangeAspect="1"/>
          </p:cNvPicPr>
          <p:nvPr>
            <p:ph idx="1"/>
          </p:nvPr>
        </p:nvPicPr>
        <p:blipFill>
          <a:blip r:embed="rId2"/>
          <a:srcRect t="11167" b="11167"/>
          <a:stretch>
            <a:fillRect/>
          </a:stretch>
        </p:blipFill>
        <p:spPr>
          <a:xfrm>
            <a:off x="32889" y="1588404"/>
            <a:ext cx="9111111" cy="5052938"/>
          </a:xfrm>
        </p:spPr>
      </p:pic>
    </p:spTree>
    <p:extLst>
      <p:ext uri="{BB962C8B-B14F-4D97-AF65-F5344CB8AC3E}">
        <p14:creationId xmlns:p14="http://schemas.microsoft.com/office/powerpoint/2010/main" val="226480718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Gassed and Blind</a:t>
            </a:r>
            <a:endParaRPr lang="en-US" dirty="0"/>
          </a:p>
        </p:txBody>
      </p:sp>
      <p:pic>
        <p:nvPicPr>
          <p:cNvPr id="4" name="Content Placeholder 3"/>
          <p:cNvPicPr>
            <a:picLocks noGrp="1" noChangeAspect="1"/>
          </p:cNvPicPr>
          <p:nvPr>
            <p:ph idx="1"/>
          </p:nvPr>
        </p:nvPicPr>
        <p:blipFill>
          <a:blip r:embed="rId2"/>
          <a:srcRect t="5215" b="5215"/>
          <a:stretch>
            <a:fillRect/>
          </a:stretch>
        </p:blipFill>
        <p:spPr>
          <a:xfrm>
            <a:off x="0" y="1735137"/>
            <a:ext cx="9173000" cy="4580143"/>
          </a:xfrm>
        </p:spPr>
      </p:pic>
    </p:spTree>
    <p:extLst>
      <p:ext uri="{BB962C8B-B14F-4D97-AF65-F5344CB8AC3E}">
        <p14:creationId xmlns:p14="http://schemas.microsoft.com/office/powerpoint/2010/main" val="94436808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Gassed</a:t>
            </a:r>
            <a:br>
              <a:rPr lang="en-US" i="1" dirty="0" smtClean="0"/>
            </a:br>
            <a:r>
              <a:rPr lang="en-US" sz="3200" dirty="0" smtClean="0"/>
              <a:t>John Singer Sargent, 1918</a:t>
            </a:r>
            <a:endParaRPr lang="en-US" sz="3200" dirty="0"/>
          </a:p>
        </p:txBody>
      </p:sp>
      <p:pic>
        <p:nvPicPr>
          <p:cNvPr id="4" name="Content Placeholder 3"/>
          <p:cNvPicPr>
            <a:picLocks noGrp="1" noChangeAspect="1"/>
          </p:cNvPicPr>
          <p:nvPr>
            <p:ph idx="1"/>
          </p:nvPr>
        </p:nvPicPr>
        <p:blipFill rotWithShape="1">
          <a:blip r:embed="rId2"/>
          <a:srcRect t="-9144" b="-9144"/>
          <a:stretch/>
        </p:blipFill>
        <p:spPr>
          <a:xfrm>
            <a:off x="0" y="1735138"/>
            <a:ext cx="9144000" cy="4056062"/>
          </a:xfrm>
        </p:spPr>
      </p:pic>
    </p:spTree>
    <p:extLst>
      <p:ext uri="{BB962C8B-B14F-4D97-AF65-F5344CB8AC3E}">
        <p14:creationId xmlns:p14="http://schemas.microsoft.com/office/powerpoint/2010/main" val="389516086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174</TotalTime>
  <Words>633</Words>
  <Application>Microsoft Macintosh PowerPoint</Application>
  <PresentationFormat>On-screen Show (4:3)</PresentationFormat>
  <Paragraphs>48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Inkwell</vt:lpstr>
      <vt:lpstr>Thresholds of Violence in the Great War</vt:lpstr>
      <vt:lpstr>PowerPoint Presentation</vt:lpstr>
      <vt:lpstr>Destructive Technology</vt:lpstr>
      <vt:lpstr>Machine Guns</vt:lpstr>
      <vt:lpstr>Machine Guns</vt:lpstr>
      <vt:lpstr>Poison Gas</vt:lpstr>
      <vt:lpstr>Mustard Gas Burns</vt:lpstr>
      <vt:lpstr>Gassed and Blind</vt:lpstr>
      <vt:lpstr>Gassed John Singer Sargent, 1918</vt:lpstr>
      <vt:lpstr>Dulce et Decorum Est Wilfred Owen</vt:lpstr>
      <vt:lpstr>Airplanes – New Technology That Did Not Always Work</vt:lpstr>
      <vt:lpstr>At First:  Spies in the Air</vt:lpstr>
      <vt:lpstr>Dogfight Reenactment</vt:lpstr>
      <vt:lpstr>Artillery</vt:lpstr>
      <vt:lpstr>Armoured Tanks</vt:lpstr>
      <vt:lpstr>The Wars  Timothy Findley (1977)</vt:lpstr>
      <vt:lpstr>For What?  Fred Varley (1918)</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Thresholds of Violence in the Great War</dc:title>
  <dc:creator>Greg Peters</dc:creator>
  <cp:lastModifiedBy>Greg Peters</cp:lastModifiedBy>
  <cp:revision>11</cp:revision>
  <dcterms:created xsi:type="dcterms:W3CDTF">2012-11-18T16:09:13Z</dcterms:created>
  <dcterms:modified xsi:type="dcterms:W3CDTF">2012-11-18T19:03:45Z</dcterms:modified>
</cp:coreProperties>
</file>